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sldIdLst>
    <p:sldId id="256" r:id="rId2"/>
    <p:sldId id="259" r:id="rId3"/>
    <p:sldId id="269" r:id="rId4"/>
    <p:sldId id="309" r:id="rId5"/>
    <p:sldId id="308" r:id="rId6"/>
    <p:sldId id="317" r:id="rId7"/>
    <p:sldId id="316" r:id="rId8"/>
    <p:sldId id="310" r:id="rId9"/>
    <p:sldId id="315" r:id="rId10"/>
    <p:sldId id="300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E90D6-808B-4B53-A5BA-2F903E5978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D1B6C-D557-4576-A300-10A26EFA1B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41067-A326-415E-859E-AEE311A5B3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1A7AA-D87F-409B-AE29-40FD3D0DDA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9772F-A542-4E74-BD66-38E754CB33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77FEB-1E5E-425D-99FE-F131554014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993CC-95CC-4B46-91C2-960CC0CDC3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9918C-8945-43BC-916B-32DA42AAB9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D0542-A15F-4642-AE33-F0D4E99CF4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DACDD-4EB0-4E73-8F3D-7AD25B1D51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60C52-1EA7-4377-B1D0-C1054B8D40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D10E46E6-2A60-430A-80D1-6AD7F8C37C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2407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408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7" r:id="rId2"/>
    <p:sldLayoutId id="2147483726" r:id="rId3"/>
    <p:sldLayoutId id="2147483725" r:id="rId4"/>
    <p:sldLayoutId id="2147483724" r:id="rId5"/>
    <p:sldLayoutId id="2147483723" r:id="rId6"/>
    <p:sldLayoutId id="2147483722" r:id="rId7"/>
    <p:sldLayoutId id="2147483721" r:id="rId8"/>
    <p:sldLayoutId id="2147483720" r:id="rId9"/>
    <p:sldLayoutId id="2147483719" r:id="rId10"/>
    <p:sldLayoutId id="214748371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uidancedirect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uidancedirect.com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uidancedirect.com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371600"/>
            <a:ext cx="7315200" cy="2273300"/>
          </a:xfrm>
        </p:spPr>
        <p:txBody>
          <a:bodyPr/>
          <a:lstStyle/>
          <a:p>
            <a:pPr algn="ctr" eaLnBrk="1" hangingPunct="1"/>
            <a:r>
              <a:rPr lang="en-US" sz="4600" smtClean="0"/>
              <a:t>CAREER CONNECTIONS</a:t>
            </a:r>
            <a:r>
              <a:rPr lang="en-US" sz="2400" smtClean="0"/>
              <a:t/>
            </a:r>
            <a:br>
              <a:rPr lang="en-US" sz="2400" smtClean="0"/>
            </a:br>
            <a:r>
              <a:rPr lang="en-US" sz="2400" smtClean="0"/>
              <a:t> </a:t>
            </a:r>
            <a:br>
              <a:rPr lang="en-US" sz="2400" smtClean="0"/>
            </a:br>
            <a:r>
              <a:rPr lang="en-US" sz="2400" smtClean="0"/>
              <a:t>College/Career Comparisons</a:t>
            </a:r>
            <a:endParaRPr lang="en-US" sz="2500" smtClean="0"/>
          </a:p>
        </p:txBody>
      </p:sp>
      <p:pic>
        <p:nvPicPr>
          <p:cNvPr id="13314" name="Picture 2" descr="H:\Guidance Stuff\Logos\xoxlogo[2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4343400"/>
            <a:ext cx="14478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60412"/>
          </a:xfrm>
        </p:spPr>
        <p:txBody>
          <a:bodyPr/>
          <a:lstStyle/>
          <a:p>
            <a:pPr algn="ctr" eaLnBrk="1" hangingPunct="1"/>
            <a:r>
              <a:rPr lang="en-US" sz="3800" smtClean="0"/>
              <a:t>CAREER CONNECTIONS</a:t>
            </a:r>
            <a:br>
              <a:rPr lang="en-US" sz="3800" smtClean="0"/>
            </a:br>
            <a:r>
              <a:rPr lang="en-US" sz="1900" smtClean="0"/>
              <a:t> </a:t>
            </a:r>
            <a:endParaRPr lang="en-US" sz="3800" smtClean="0"/>
          </a:p>
        </p:txBody>
      </p:sp>
      <p:sp>
        <p:nvSpPr>
          <p:cNvPr id="225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0641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3200" u="sng" smtClean="0">
                <a:latin typeface="Garamond" pitchFamily="18" charset="0"/>
              </a:rPr>
              <a:t>SUMMARY</a:t>
            </a:r>
          </a:p>
          <a:p>
            <a:pPr eaLnBrk="1" hangingPunct="1"/>
            <a:r>
              <a:rPr lang="en-US" sz="3200" smtClean="0">
                <a:latin typeface="Garamond" pitchFamily="18" charset="0"/>
              </a:rPr>
              <a:t>Interest, values, skills definitions</a:t>
            </a:r>
          </a:p>
          <a:p>
            <a:pPr eaLnBrk="1" hangingPunct="1"/>
            <a:r>
              <a:rPr lang="en-US" sz="3200" smtClean="0">
                <a:latin typeface="Garamond" pitchFamily="18" charset="0"/>
              </a:rPr>
              <a:t>Career comparisons based on I,V,S</a:t>
            </a:r>
          </a:p>
          <a:p>
            <a:pPr eaLnBrk="1" hangingPunct="1">
              <a:buFont typeface="Wingdings" pitchFamily="2" charset="2"/>
              <a:buNone/>
            </a:pPr>
            <a:endParaRPr lang="en-US" sz="3200" smtClean="0">
              <a:latin typeface="Garamond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sz="3200" u="sng" smtClean="0">
                <a:latin typeface="Garamond" pitchFamily="18" charset="0"/>
              </a:rPr>
              <a:t>EXTENSION ACTIVITY</a:t>
            </a:r>
          </a:p>
          <a:p>
            <a:pPr eaLnBrk="1" hangingPunct="1"/>
            <a:r>
              <a:rPr lang="en-US" sz="3200" smtClean="0">
                <a:latin typeface="Garamond" pitchFamily="18" charset="0"/>
              </a:rPr>
              <a:t>Compare colleges with </a:t>
            </a:r>
            <a:r>
              <a:rPr lang="en-US" sz="3200" smtClean="0">
                <a:latin typeface="Garamond" pitchFamily="18" charset="0"/>
                <a:hlinkClick r:id="rId2"/>
              </a:rPr>
              <a:t>www.guidancedirect.com</a:t>
            </a:r>
            <a:r>
              <a:rPr lang="en-US" sz="3200" smtClean="0">
                <a:latin typeface="Garamond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US" sz="3200" smtClean="0">
              <a:latin typeface="Garamond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sz="3200" smtClean="0">
                <a:latin typeface="Garamond" pitchFamily="18" charset="0"/>
              </a:rPr>
              <a:t>????  </a:t>
            </a:r>
            <a:r>
              <a:rPr lang="en-US" sz="3200" u="sng" smtClean="0">
                <a:latin typeface="Garamond" pitchFamily="18" charset="0"/>
              </a:rPr>
              <a:t>QUESTIONS and SURVEY</a:t>
            </a:r>
            <a:r>
              <a:rPr lang="en-US" sz="3200" smtClean="0">
                <a:latin typeface="Garamond" pitchFamily="18" charset="0"/>
              </a:rPr>
              <a:t>  ????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76312"/>
          </a:xfrm>
        </p:spPr>
        <p:txBody>
          <a:bodyPr/>
          <a:lstStyle/>
          <a:p>
            <a:pPr eaLnBrk="1" hangingPunct="1"/>
            <a:r>
              <a:rPr lang="en-US" sz="3800" smtClean="0"/>
              <a:t>KEY QUESTIONS FOR TODAY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696200" cy="4495800"/>
          </a:xfrm>
        </p:spPr>
        <p:txBody>
          <a:bodyPr/>
          <a:lstStyle/>
          <a:p>
            <a:pPr eaLnBrk="1" hangingPunct="1"/>
            <a:r>
              <a:rPr lang="en-US" sz="3200" smtClean="0">
                <a:latin typeface="Garamond" pitchFamily="18" charset="0"/>
              </a:rPr>
              <a:t>What careers &amp; colleges match your interest profile?</a:t>
            </a:r>
          </a:p>
          <a:p>
            <a:pPr eaLnBrk="1" hangingPunct="1">
              <a:buFont typeface="Wingdings" pitchFamily="2" charset="2"/>
              <a:buNone/>
            </a:pPr>
            <a:endParaRPr lang="en-US" sz="3200" smtClean="0">
              <a:latin typeface="Garamond" pitchFamily="18" charset="0"/>
            </a:endParaRPr>
          </a:p>
          <a:p>
            <a:pPr eaLnBrk="1" hangingPunct="1"/>
            <a:r>
              <a:rPr lang="en-US" sz="3200" smtClean="0">
                <a:latin typeface="Garamond" pitchFamily="18" charset="0"/>
              </a:rPr>
              <a:t>How do I compare careers &amp; colleges?</a:t>
            </a:r>
          </a:p>
          <a:p>
            <a:pPr eaLnBrk="1" hangingPunct="1">
              <a:buFont typeface="Wingdings" pitchFamily="2" charset="2"/>
              <a:buNone/>
            </a:pPr>
            <a:endParaRPr lang="en-US" sz="3200" smtClean="0">
              <a:latin typeface="Garamond" pitchFamily="18" charset="0"/>
            </a:endParaRPr>
          </a:p>
          <a:p>
            <a:pPr eaLnBrk="1" hangingPunct="1"/>
            <a:r>
              <a:rPr lang="en-US" sz="3200" smtClean="0">
                <a:latin typeface="Garamond" pitchFamily="18" charset="0"/>
              </a:rPr>
              <a:t>What colleges and/or careers should consider I applying to or pursuing?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7813"/>
            <a:ext cx="8305800" cy="1322387"/>
          </a:xfrm>
        </p:spPr>
        <p:txBody>
          <a:bodyPr/>
          <a:lstStyle/>
          <a:p>
            <a:pPr algn="ctr" eaLnBrk="1" hangingPunct="1"/>
            <a:r>
              <a:rPr lang="en-US" sz="3800" smtClean="0"/>
              <a:t>CAREER CONNECTIONS</a:t>
            </a:r>
            <a:br>
              <a:rPr lang="en-US" sz="3800" smtClean="0"/>
            </a:br>
            <a:r>
              <a:rPr lang="en-US" sz="3200" smtClean="0"/>
              <a:t>Introduction</a:t>
            </a:r>
            <a:br>
              <a:rPr lang="en-US" sz="3200" smtClean="0"/>
            </a:br>
            <a:r>
              <a:rPr lang="en-US" sz="3200" smtClean="0"/>
              <a:t>The “Mystery Job”</a:t>
            </a:r>
            <a:endParaRPr lang="en-US" sz="3800" smtClean="0"/>
          </a:p>
        </p:txBody>
      </p:sp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381000" y="1981200"/>
            <a:ext cx="86106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200">
                <a:latin typeface="Garamond" pitchFamily="18" charset="0"/>
              </a:rPr>
              <a:t>Do you want the </a:t>
            </a:r>
            <a:r>
              <a:rPr lang="en-US" sz="3200" u="sng">
                <a:latin typeface="Garamond" pitchFamily="18" charset="0"/>
              </a:rPr>
              <a:t>Mystery Job</a:t>
            </a:r>
            <a:r>
              <a:rPr lang="en-US" sz="3200">
                <a:latin typeface="Garamond" pitchFamily="18" charset="0"/>
              </a:rPr>
              <a:t>?</a:t>
            </a:r>
          </a:p>
          <a:p>
            <a:pPr eaLnBrk="0" hangingPunct="0"/>
            <a:endParaRPr lang="en-US" sz="3200">
              <a:latin typeface="Garamond" pitchFamily="18" charset="0"/>
            </a:endParaRPr>
          </a:p>
          <a:p>
            <a:pPr marL="742950" lvl="1" indent="-285750" eaLnBrk="0" hangingPunct="0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3200">
                <a:latin typeface="Garamond" pitchFamily="18" charset="0"/>
              </a:rPr>
              <a:t>Why or why not?</a:t>
            </a:r>
          </a:p>
          <a:p>
            <a:pPr eaLnBrk="0" hangingPunct="0">
              <a:buClr>
                <a:schemeClr val="accent1"/>
              </a:buClr>
              <a:buFont typeface="Wingdings" pitchFamily="2" charset="2"/>
              <a:buChar char="§"/>
            </a:pPr>
            <a:endParaRPr lang="en-US" sz="3200">
              <a:latin typeface="Garamond" pitchFamily="18" charset="0"/>
            </a:endParaRPr>
          </a:p>
          <a:p>
            <a:pPr marL="742950" lvl="1" indent="-285750" eaLnBrk="0" hangingPunct="0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3200">
                <a:latin typeface="Garamond" pitchFamily="18" charset="0"/>
              </a:rPr>
              <a:t>What questions would you ask before applying or choosing this job?</a:t>
            </a:r>
          </a:p>
          <a:p>
            <a:pPr marL="742950" lvl="1" indent="-285750" eaLnBrk="0" hangingPunct="0">
              <a:buClr>
                <a:schemeClr val="accent1"/>
              </a:buClr>
            </a:pPr>
            <a:endParaRPr lang="en-US" sz="3200">
              <a:latin typeface="Garamond" pitchFamily="18" charset="0"/>
            </a:endParaRPr>
          </a:p>
          <a:p>
            <a:pPr marL="742950" lvl="1" indent="-285750" eaLnBrk="0" hangingPunct="0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3200">
                <a:latin typeface="Garamond" pitchFamily="18" charset="0"/>
              </a:rPr>
              <a:t>List them…</a:t>
            </a:r>
          </a:p>
          <a:p>
            <a:pPr eaLnBrk="0" hangingPunct="0"/>
            <a:endParaRPr lang="en-US" sz="3200" u="sng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760412"/>
          </a:xfrm>
        </p:spPr>
        <p:txBody>
          <a:bodyPr/>
          <a:lstStyle/>
          <a:p>
            <a:pPr algn="ctr" eaLnBrk="1" hangingPunct="1"/>
            <a:r>
              <a:rPr lang="en-US" sz="3800" smtClean="0"/>
              <a:t>CAREER CONNECTIONS</a:t>
            </a:r>
            <a:br>
              <a:rPr lang="en-US" sz="3800" smtClean="0"/>
            </a:br>
            <a:endParaRPr lang="en-US" sz="3800" smtClean="0"/>
          </a:p>
        </p:txBody>
      </p:sp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04800" y="1219200"/>
            <a:ext cx="86106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3200">
              <a:latin typeface="Garamond" pitchFamily="18" charset="0"/>
            </a:endParaRPr>
          </a:p>
          <a:p>
            <a:pPr eaLnBrk="0" hangingPunct="0"/>
            <a:r>
              <a:rPr lang="en-US" sz="3200">
                <a:latin typeface="Garamond" pitchFamily="18" charset="0"/>
              </a:rPr>
              <a:t>Three elements of career satisfaction:</a:t>
            </a:r>
          </a:p>
          <a:p>
            <a:pPr marL="742950" lvl="1" indent="-285750" eaLnBrk="0" hangingPunct="0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3200">
                <a:latin typeface="Garamond" pitchFamily="18" charset="0"/>
              </a:rPr>
              <a:t>Interests</a:t>
            </a:r>
          </a:p>
          <a:p>
            <a:pPr marL="742950" lvl="1" indent="-285750" eaLnBrk="0" hangingPunct="0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3200">
                <a:latin typeface="Garamond" pitchFamily="18" charset="0"/>
              </a:rPr>
              <a:t>Values</a:t>
            </a:r>
          </a:p>
          <a:p>
            <a:pPr marL="742950" lvl="1" indent="-285750" eaLnBrk="0" hangingPunct="0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3200">
                <a:latin typeface="Garamond" pitchFamily="18" charset="0"/>
              </a:rPr>
              <a:t>Skills/ability</a:t>
            </a:r>
          </a:p>
          <a:p>
            <a:pPr marL="742950" lvl="1" indent="-285750" eaLnBrk="0" hangingPunct="0">
              <a:buClr>
                <a:schemeClr val="accent1"/>
              </a:buClr>
              <a:buFont typeface="Wingdings" pitchFamily="2" charset="2"/>
              <a:buChar char="§"/>
            </a:pPr>
            <a:endParaRPr lang="en-US" sz="3200">
              <a:latin typeface="Garamond" pitchFamily="18" charset="0"/>
            </a:endParaRPr>
          </a:p>
          <a:p>
            <a:pPr eaLnBrk="0" hangingPunct="0"/>
            <a:r>
              <a:rPr lang="en-US" sz="3200">
                <a:latin typeface="Garamond" pitchFamily="18" charset="0"/>
              </a:rPr>
              <a:t>What category will the answers to your questions fall in (I, V, S)?</a:t>
            </a:r>
          </a:p>
          <a:p>
            <a:pPr eaLnBrk="0" hangingPunct="0"/>
            <a:endParaRPr lang="en-US" sz="3200">
              <a:latin typeface="Garamond" pitchFamily="18" charset="0"/>
            </a:endParaRPr>
          </a:p>
          <a:p>
            <a:pPr eaLnBrk="0" hangingPunct="0"/>
            <a:r>
              <a:rPr lang="en-US" sz="3200" u="sng">
                <a:latin typeface="Garamond" pitchFamily="18" charset="0"/>
              </a:rPr>
              <a:t>Interests(I)</a:t>
            </a:r>
            <a:r>
              <a:rPr lang="en-US" sz="3200">
                <a:latin typeface="Garamond" pitchFamily="18" charset="0"/>
              </a:rPr>
              <a:t>		</a:t>
            </a:r>
            <a:r>
              <a:rPr lang="en-US" sz="3200" u="sng">
                <a:latin typeface="Garamond" pitchFamily="18" charset="0"/>
              </a:rPr>
              <a:t>Values(V)</a:t>
            </a:r>
            <a:r>
              <a:rPr lang="en-US" sz="3200">
                <a:latin typeface="Garamond" pitchFamily="18" charset="0"/>
              </a:rPr>
              <a:t>		</a:t>
            </a:r>
            <a:r>
              <a:rPr lang="en-US" sz="3200" u="sng">
                <a:latin typeface="Garamond" pitchFamily="18" charset="0"/>
              </a:rPr>
              <a:t>Skills/ability(S)</a:t>
            </a:r>
          </a:p>
          <a:p>
            <a:pPr eaLnBrk="0" hangingPunct="0"/>
            <a:endParaRPr lang="en-US" sz="2400" u="sng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760412"/>
          </a:xfrm>
        </p:spPr>
        <p:txBody>
          <a:bodyPr/>
          <a:lstStyle/>
          <a:p>
            <a:pPr algn="ctr" eaLnBrk="1" hangingPunct="1"/>
            <a:r>
              <a:rPr lang="en-US" sz="3800" smtClean="0"/>
              <a:t>CAREER CONNECTIONS</a:t>
            </a:r>
            <a:br>
              <a:rPr lang="en-US" sz="3800" smtClean="0"/>
            </a:br>
            <a:endParaRPr lang="en-US" sz="3800" smtClean="0"/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304800" y="1219200"/>
            <a:ext cx="8610600" cy="477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Aft>
                <a:spcPct val="30000"/>
              </a:spcAft>
            </a:pPr>
            <a:r>
              <a:rPr lang="en-US" sz="3200">
                <a:latin typeface="Garamond" pitchFamily="18" charset="0"/>
              </a:rPr>
              <a:t>What is your definition for Interests, Values, Skills?</a:t>
            </a:r>
          </a:p>
          <a:p>
            <a:pPr eaLnBrk="0" hangingPunct="0">
              <a:spcAft>
                <a:spcPct val="30000"/>
              </a:spcAft>
            </a:pPr>
            <a:r>
              <a:rPr lang="en-US" sz="2400" i="1">
                <a:solidFill>
                  <a:srgbClr val="FF0000"/>
                </a:solidFill>
                <a:latin typeface="Garamond" pitchFamily="18" charset="0"/>
              </a:rPr>
              <a:t>Interests</a:t>
            </a:r>
            <a:r>
              <a:rPr lang="en-US" sz="2400">
                <a:latin typeface="Garamond" pitchFamily="18" charset="0"/>
              </a:rPr>
              <a:t> – things you like or find interesting (hand on jobs, investigation, math, science, music, art, helping others, teaching, running a business, working with computers)</a:t>
            </a:r>
          </a:p>
          <a:p>
            <a:pPr eaLnBrk="0" hangingPunct="0">
              <a:spcAft>
                <a:spcPct val="30000"/>
              </a:spcAft>
            </a:pPr>
            <a:r>
              <a:rPr lang="en-US" sz="2400" i="1">
                <a:solidFill>
                  <a:srgbClr val="FF0000"/>
                </a:solidFill>
                <a:latin typeface="Garamond" pitchFamily="18" charset="0"/>
              </a:rPr>
              <a:t>Values</a:t>
            </a:r>
            <a:r>
              <a:rPr lang="en-US" sz="2400">
                <a:latin typeface="Garamond" pitchFamily="18" charset="0"/>
              </a:rPr>
              <a:t> – things that are important to you about a career or a specific job (challenge, creativity, income, prestige, variety, group/individual work, physical activity, security, independence, travel, time off, benefits)</a:t>
            </a:r>
          </a:p>
          <a:p>
            <a:pPr eaLnBrk="0" hangingPunct="0"/>
            <a:r>
              <a:rPr lang="en-US" sz="2400" i="1">
                <a:solidFill>
                  <a:srgbClr val="FF0000"/>
                </a:solidFill>
                <a:latin typeface="Garamond" pitchFamily="18" charset="0"/>
              </a:rPr>
              <a:t>Skills/ability</a:t>
            </a:r>
            <a:r>
              <a:rPr lang="en-US" sz="2400">
                <a:latin typeface="Garamond" pitchFamily="18" charset="0"/>
              </a:rPr>
              <a:t> – things you are good at, have experience doing, or have a natural talent for doing (many times skills can be learned)</a:t>
            </a:r>
            <a:endParaRPr lang="en-US" sz="2400" u="sng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7813"/>
            <a:ext cx="8305800" cy="1322387"/>
          </a:xfrm>
        </p:spPr>
        <p:txBody>
          <a:bodyPr/>
          <a:lstStyle/>
          <a:p>
            <a:pPr algn="ctr" eaLnBrk="1" hangingPunct="1"/>
            <a:r>
              <a:rPr lang="en-US" sz="3800" smtClean="0"/>
              <a:t>CAREER CONNECTIONS</a:t>
            </a:r>
            <a:br>
              <a:rPr lang="en-US" sz="3800" smtClean="0"/>
            </a:br>
            <a:r>
              <a:rPr lang="en-US" sz="3200" smtClean="0"/>
              <a:t>Introduction</a:t>
            </a:r>
            <a:br>
              <a:rPr lang="en-US" sz="3200" smtClean="0"/>
            </a:br>
            <a:r>
              <a:rPr lang="en-US" sz="3200" smtClean="0"/>
              <a:t>The “Mystery Job”</a:t>
            </a:r>
            <a:endParaRPr lang="en-US" sz="3800" smtClean="0"/>
          </a:p>
        </p:txBody>
      </p:sp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381000" y="1981200"/>
            <a:ext cx="86106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200">
                <a:latin typeface="Garamond" pitchFamily="18" charset="0"/>
              </a:rPr>
              <a:t>Back to the </a:t>
            </a:r>
            <a:r>
              <a:rPr lang="en-US" sz="3200" u="sng">
                <a:latin typeface="Garamond" pitchFamily="18" charset="0"/>
              </a:rPr>
              <a:t>Mystery Job</a:t>
            </a:r>
            <a:r>
              <a:rPr lang="en-US" sz="3200">
                <a:latin typeface="Garamond" pitchFamily="18" charset="0"/>
              </a:rPr>
              <a:t>…</a:t>
            </a:r>
          </a:p>
          <a:p>
            <a:pPr eaLnBrk="0" hangingPunct="0"/>
            <a:endParaRPr lang="en-US" sz="3200">
              <a:latin typeface="Garamond" pitchFamily="18" charset="0"/>
            </a:endParaRPr>
          </a:p>
          <a:p>
            <a:pPr marL="742950" lvl="1" indent="-285750" eaLnBrk="0" hangingPunct="0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3200">
                <a:latin typeface="Garamond" pitchFamily="18" charset="0"/>
              </a:rPr>
              <a:t>Now to answer your questions…</a:t>
            </a:r>
          </a:p>
          <a:p>
            <a:pPr marL="742950" lvl="1" indent="-285750" eaLnBrk="0" hangingPunct="0">
              <a:buClr>
                <a:schemeClr val="accent1"/>
              </a:buClr>
            </a:pPr>
            <a:endParaRPr lang="en-US" sz="3200">
              <a:latin typeface="Garamond" pitchFamily="18" charset="0"/>
            </a:endParaRPr>
          </a:p>
          <a:p>
            <a:pPr marL="742950" lvl="1" indent="-285750" eaLnBrk="0" hangingPunct="0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3200">
                <a:latin typeface="Garamond" pitchFamily="18" charset="0"/>
              </a:rPr>
              <a:t>Can you guess what it is?</a:t>
            </a:r>
          </a:p>
          <a:p>
            <a:pPr marL="742950" lvl="1" indent="-285750" eaLnBrk="0" hangingPunct="0">
              <a:buClr>
                <a:schemeClr val="accent1"/>
              </a:buClr>
            </a:pPr>
            <a:endParaRPr lang="en-US" sz="3200">
              <a:latin typeface="Garamond" pitchFamily="18" charset="0"/>
            </a:endParaRPr>
          </a:p>
          <a:p>
            <a:pPr marL="742950" lvl="1" indent="-285750" eaLnBrk="0" hangingPunct="0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3200">
                <a:latin typeface="Garamond" pitchFamily="18" charset="0"/>
              </a:rPr>
              <a:t>Do you like this job?</a:t>
            </a:r>
          </a:p>
          <a:p>
            <a:pPr eaLnBrk="0" hangingPunct="0"/>
            <a:endParaRPr lang="en-US" sz="3200" u="sng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017587"/>
          </a:xfrm>
        </p:spPr>
        <p:txBody>
          <a:bodyPr/>
          <a:lstStyle/>
          <a:p>
            <a:pPr algn="ctr" eaLnBrk="1" hangingPunct="1"/>
            <a:r>
              <a:rPr lang="en-US" sz="3800" smtClean="0"/>
              <a:t>CAREER CONNECTIONS</a:t>
            </a:r>
            <a:r>
              <a:rPr lang="en-US" sz="2400" smtClean="0"/>
              <a:t> </a:t>
            </a:r>
            <a:r>
              <a:rPr lang="en-US" sz="3800" smtClean="0"/>
              <a:t/>
            </a:r>
            <a:br>
              <a:rPr lang="en-US" sz="3800" smtClean="0"/>
            </a:br>
            <a:endParaRPr lang="en-US" sz="3800" smtClean="0"/>
          </a:p>
        </p:txBody>
      </p:sp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304800" y="1524000"/>
            <a:ext cx="861060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3200">
              <a:latin typeface="Garamond" pitchFamily="18" charset="0"/>
            </a:endParaRPr>
          </a:p>
          <a:p>
            <a:pPr eaLnBrk="0" hangingPunct="0"/>
            <a:r>
              <a:rPr lang="en-US" sz="3200">
                <a:latin typeface="Garamond" pitchFamily="18" charset="0"/>
              </a:rPr>
              <a:t>Create an account or log on to </a:t>
            </a:r>
            <a:r>
              <a:rPr lang="en-US" sz="3200">
                <a:latin typeface="Garamond" pitchFamily="18" charset="0"/>
                <a:hlinkClick r:id="rId2"/>
              </a:rPr>
              <a:t>www.guidancedirect.com</a:t>
            </a:r>
            <a:endParaRPr lang="en-US" sz="3200">
              <a:latin typeface="Garamond" pitchFamily="18" charset="0"/>
            </a:endParaRPr>
          </a:p>
          <a:p>
            <a:pPr eaLnBrk="0" hangingPunct="0"/>
            <a:endParaRPr lang="en-US" sz="3200">
              <a:latin typeface="Garamond" pitchFamily="18" charset="0"/>
            </a:endParaRPr>
          </a:p>
          <a:p>
            <a:pPr eaLnBrk="0" hangingPunct="0"/>
            <a:r>
              <a:rPr lang="en-US" sz="3200">
                <a:latin typeface="Garamond" pitchFamily="18" charset="0"/>
              </a:rPr>
              <a:t>Follow instructions on the back of the handout: “Student Access to Career Connections” to log on or to create a new account.</a:t>
            </a:r>
          </a:p>
          <a:p>
            <a:pPr eaLnBrk="0" hangingPunct="0"/>
            <a:endParaRPr lang="en-US" sz="3200" u="sng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760412"/>
          </a:xfrm>
        </p:spPr>
        <p:txBody>
          <a:bodyPr/>
          <a:lstStyle/>
          <a:p>
            <a:pPr algn="ctr" eaLnBrk="1" hangingPunct="1"/>
            <a:r>
              <a:rPr lang="en-US" sz="3800" smtClean="0"/>
              <a:t>CAREER CONNECTIONS</a:t>
            </a:r>
          </a:p>
        </p:txBody>
      </p:sp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304800" y="1219200"/>
            <a:ext cx="86106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Aft>
                <a:spcPct val="50000"/>
              </a:spcAft>
            </a:pPr>
            <a:r>
              <a:rPr lang="en-US" sz="2800">
                <a:latin typeface="Garamond" pitchFamily="18" charset="0"/>
              </a:rPr>
              <a:t>Use </a:t>
            </a:r>
            <a:r>
              <a:rPr lang="en-US" sz="2800">
                <a:latin typeface="Garamond" pitchFamily="18" charset="0"/>
                <a:hlinkClick r:id="rId2"/>
              </a:rPr>
              <a:t>www.guidancedirect.com</a:t>
            </a:r>
            <a:r>
              <a:rPr lang="en-US" sz="2800">
                <a:latin typeface="Garamond" pitchFamily="18" charset="0"/>
              </a:rPr>
              <a:t> career connections to:</a:t>
            </a:r>
          </a:p>
          <a:p>
            <a:pPr eaLnBrk="0" hangingPunct="0"/>
            <a:r>
              <a:rPr lang="en-US" sz="2800">
                <a:latin typeface="Garamond" pitchFamily="18" charset="0"/>
              </a:rPr>
              <a:t>“Search occupations” of interest:</a:t>
            </a:r>
            <a:endParaRPr lang="en-US" sz="2800" u="sng">
              <a:latin typeface="Garamond" pitchFamily="18" charset="0"/>
            </a:endParaRPr>
          </a:p>
          <a:p>
            <a:pPr marL="742950" lvl="1" indent="-285750" eaLnBrk="0" hangingPunct="0">
              <a:buFontTx/>
              <a:buChar char="•"/>
            </a:pPr>
            <a:r>
              <a:rPr lang="en-US" sz="2800">
                <a:latin typeface="Garamond" pitchFamily="18" charset="0"/>
              </a:rPr>
              <a:t>from previous “</a:t>
            </a:r>
            <a:r>
              <a:rPr lang="en-US" sz="2800" u="sng">
                <a:latin typeface="Garamond" pitchFamily="18" charset="0"/>
              </a:rPr>
              <a:t>interest profiler</a:t>
            </a:r>
            <a:r>
              <a:rPr lang="en-US" sz="2800">
                <a:latin typeface="Garamond" pitchFamily="18" charset="0"/>
              </a:rPr>
              <a:t>” results </a:t>
            </a:r>
            <a:r>
              <a:rPr lang="en-US" sz="2800" u="sng">
                <a:latin typeface="Garamond" pitchFamily="18" charset="0"/>
              </a:rPr>
              <a:t>or</a:t>
            </a:r>
          </a:p>
          <a:p>
            <a:pPr marL="742950" lvl="1" indent="-285750" eaLnBrk="0" hangingPunct="0">
              <a:buFontTx/>
              <a:buChar char="•"/>
            </a:pPr>
            <a:r>
              <a:rPr lang="en-US" sz="2800">
                <a:latin typeface="Garamond" pitchFamily="18" charset="0"/>
              </a:rPr>
              <a:t>using “</a:t>
            </a:r>
            <a:r>
              <a:rPr lang="en-US" sz="2800" u="sng">
                <a:latin typeface="Garamond" pitchFamily="18" charset="0"/>
              </a:rPr>
              <a:t>advanced search</a:t>
            </a:r>
            <a:r>
              <a:rPr lang="en-US" sz="2800">
                <a:latin typeface="Garamond" pitchFamily="18" charset="0"/>
              </a:rPr>
              <a:t>” to fill out your interests, values, skills etc. to come up with new careers </a:t>
            </a:r>
            <a:r>
              <a:rPr lang="en-US" sz="2800" u="sng">
                <a:latin typeface="Garamond" pitchFamily="18" charset="0"/>
              </a:rPr>
              <a:t>or</a:t>
            </a:r>
          </a:p>
          <a:p>
            <a:pPr marL="742950" lvl="1" indent="-285750" eaLnBrk="0" hangingPunct="0">
              <a:spcAft>
                <a:spcPct val="50000"/>
              </a:spcAft>
              <a:buFontTx/>
              <a:buChar char="•"/>
            </a:pPr>
            <a:r>
              <a:rPr lang="en-US" sz="2800">
                <a:latin typeface="Garamond" pitchFamily="18" charset="0"/>
              </a:rPr>
              <a:t>using “</a:t>
            </a:r>
            <a:r>
              <a:rPr lang="en-US" sz="2800" u="sng">
                <a:latin typeface="Garamond" pitchFamily="18" charset="0"/>
              </a:rPr>
              <a:t>quick search</a:t>
            </a:r>
            <a:r>
              <a:rPr lang="en-US" sz="2800">
                <a:latin typeface="Garamond" pitchFamily="18" charset="0"/>
              </a:rPr>
              <a:t>” if looking for a specific occupation…name must match exactly!</a:t>
            </a:r>
          </a:p>
          <a:p>
            <a:pPr eaLnBrk="0" hangingPunct="0"/>
            <a:r>
              <a:rPr lang="en-US" sz="2800">
                <a:latin typeface="Garamond" pitchFamily="18" charset="0"/>
              </a:rPr>
              <a:t>Compare careers with chart on the other handout.</a:t>
            </a:r>
            <a:endParaRPr lang="en-US" sz="2800" u="sng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017587"/>
          </a:xfrm>
        </p:spPr>
        <p:txBody>
          <a:bodyPr/>
          <a:lstStyle/>
          <a:p>
            <a:pPr algn="ctr" eaLnBrk="1" hangingPunct="1"/>
            <a:r>
              <a:rPr lang="en-US" sz="3800" smtClean="0"/>
              <a:t>CAREER CONNECTIONS</a:t>
            </a:r>
            <a:br>
              <a:rPr lang="en-US" sz="3800" smtClean="0"/>
            </a:br>
            <a:r>
              <a:rPr lang="en-US" sz="2400" smtClean="0"/>
              <a:t>THINK, WRITE, SHARE </a:t>
            </a:r>
            <a:r>
              <a:rPr lang="en-US" sz="3800" smtClean="0"/>
              <a:t/>
            </a:r>
            <a:br>
              <a:rPr lang="en-US" sz="3800" smtClean="0"/>
            </a:br>
            <a:endParaRPr lang="en-US" sz="3800" smtClean="0"/>
          </a:p>
        </p:txBody>
      </p:sp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304800" y="1447800"/>
            <a:ext cx="8610600" cy="394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/>
            <a:endParaRPr lang="en-US" sz="3200">
              <a:latin typeface="Garamond" pitchFamily="18" charset="0"/>
            </a:endParaRPr>
          </a:p>
          <a:p>
            <a:pPr marL="342900" indent="-342900" eaLnBrk="0" hangingPunct="0">
              <a:spcAft>
                <a:spcPct val="30000"/>
              </a:spcAft>
              <a:buFontTx/>
              <a:buAutoNum type="arabicPeriod"/>
            </a:pPr>
            <a:r>
              <a:rPr lang="en-US" sz="3200">
                <a:latin typeface="Garamond" pitchFamily="18" charset="0"/>
              </a:rPr>
              <a:t>What have you learned about your careers of interest?</a:t>
            </a:r>
          </a:p>
          <a:p>
            <a:pPr marL="342900" indent="-342900" eaLnBrk="0" hangingPunct="0">
              <a:spcAft>
                <a:spcPct val="30000"/>
              </a:spcAft>
              <a:buFontTx/>
              <a:buAutoNum type="arabicPeriod"/>
            </a:pPr>
            <a:endParaRPr lang="en-US" sz="3200">
              <a:latin typeface="Garamond" pitchFamily="18" charset="0"/>
            </a:endParaRPr>
          </a:p>
          <a:p>
            <a:pPr marL="342900" indent="-342900" eaLnBrk="0" hangingPunct="0">
              <a:spcAft>
                <a:spcPct val="30000"/>
              </a:spcAft>
              <a:buFontTx/>
              <a:buAutoNum type="arabicPeriod"/>
            </a:pPr>
            <a:r>
              <a:rPr lang="en-US" sz="3200">
                <a:latin typeface="Garamond" pitchFamily="18" charset="0"/>
              </a:rPr>
              <a:t>Like the “mystery job” what questions might you ask about college before applying and choosing?</a:t>
            </a:r>
          </a:p>
          <a:p>
            <a:pPr marL="342900" indent="-342900" algn="ctr" eaLnBrk="0" hangingPunct="0"/>
            <a:r>
              <a:rPr lang="en-US" sz="3200" u="sng">
                <a:latin typeface="Garamond" pitchFamily="18" charset="0"/>
              </a:rPr>
              <a:t>Share your thoughts!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663</TotalTime>
  <Words>339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Garamond</vt:lpstr>
      <vt:lpstr>Wingdings</vt:lpstr>
      <vt:lpstr>Calibri</vt:lpstr>
      <vt:lpstr>Edge</vt:lpstr>
      <vt:lpstr>Edge</vt:lpstr>
      <vt:lpstr>CAREER CONNECTIONS   College/Career Comparisons</vt:lpstr>
      <vt:lpstr>KEY QUESTIONS FOR TODAY</vt:lpstr>
      <vt:lpstr>CAREER CONNECTIONS Introduction The “Mystery Job”</vt:lpstr>
      <vt:lpstr>CAREER CONNECTIONS </vt:lpstr>
      <vt:lpstr>CAREER CONNECTIONS </vt:lpstr>
      <vt:lpstr>CAREER CONNECTIONS Introduction The “Mystery Job”</vt:lpstr>
      <vt:lpstr>CAREER CONNECTIONS  </vt:lpstr>
      <vt:lpstr>CAREER CONNECTIONS</vt:lpstr>
      <vt:lpstr>CAREER CONNECTIONS THINK, WRITE, SHARE  </vt:lpstr>
      <vt:lpstr>CAREER CONNECTIONS  </vt:lpstr>
    </vt:vector>
  </TitlesOfParts>
  <Company>ONC BOCES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IMPORTANCE OF HIGH SCHOOL</dc:title>
  <dc:creator>Kris Kaschak</dc:creator>
  <cp:lastModifiedBy>Kris Kaschak</cp:lastModifiedBy>
  <cp:revision>82</cp:revision>
  <dcterms:created xsi:type="dcterms:W3CDTF">2010-11-07T13:05:56Z</dcterms:created>
  <dcterms:modified xsi:type="dcterms:W3CDTF">2012-11-18T04:42:56Z</dcterms:modified>
</cp:coreProperties>
</file>