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63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6CF63-DBD0-4B99-B34C-3052DA10D330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E0BB5-30F8-4923-8AC2-ADDD8CFD63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E0BB5-30F8-4923-8AC2-ADDD8CFD638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5A8E-12BC-4087-930C-6D79F247927C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08CE-4AE1-44D0-B5D9-36B8906C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D0CE-7AE5-41C0-9C77-1DF683107621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FF73-66F3-4CF6-944B-CB53E64DA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24E0-3DFB-4A8C-A3B3-C27B9134D6D3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B9D9-960B-4FAC-8FFD-0578F3459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93D3-1F96-40CD-93BB-D990A71854A9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2CF9-367A-43E9-A854-FC1117D3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80A6-300E-4787-9850-29A285EF5CFF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9068-778F-4973-B68A-E9B37503F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EC72-6BD0-4B3B-9F5B-6BB45A82172A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A385-CED0-42C9-8F36-C44C813B4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7C38-4C1C-43B4-A24A-33775B881AD6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AD3-FED8-4B31-B616-60C08456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9A79-8842-4DE7-A00E-AE2B1F18C67D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10A1-9FE1-4FA0-B3CF-2E96B1F8E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0BC1-C33B-458A-89DC-316E8CDB4C8C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C466-A38B-44F9-AB8A-8E49CF15E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40EA-F792-4B01-A77A-9594560EFD47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FD7E-92F8-4911-8D36-0939BA748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2A1A-5350-43BE-84D1-96FE4C34FCCD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76BD-6FA8-485C-A65C-E3BD823CD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B4B5F0-8DF0-47F3-BE36-9ECA98CCD52D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EEF60A-61A9-4446-B50F-0CE62AD27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ancedirect.com/" TargetMode="External"/><Relationship Id="rId2" Type="http://schemas.openxmlformats.org/officeDocument/2006/relationships/hyperlink" Target="http://www.fastwe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hyperlink" Target="http://www.guidancedirec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astwe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/>
              <a:t>FINANCIAL AID &amp; SCHOLARSHIPS 101</a:t>
            </a:r>
            <a:endParaRPr lang="en-US" sz="4000" b="1" dirty="0"/>
          </a:p>
        </p:txBody>
      </p:sp>
      <p:pic>
        <p:nvPicPr>
          <p:cNvPr id="13314" name="Picture 2" descr="H:\Guidance Stuff\Logos\xoxlogo[2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43000"/>
            <a:ext cx="254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How much does the following colleges cost:</a:t>
            </a:r>
          </a:p>
          <a:p>
            <a:pPr>
              <a:buNone/>
            </a:pPr>
            <a:r>
              <a:rPr lang="en-US" u="sng" dirty="0" smtClean="0"/>
              <a:t>2-year</a:t>
            </a:r>
            <a:r>
              <a:rPr lang="en-US" dirty="0" smtClean="0"/>
              <a:t>                 </a:t>
            </a:r>
            <a:r>
              <a:rPr lang="en-US" u="sng" dirty="0" smtClean="0"/>
              <a:t>4-year public</a:t>
            </a:r>
            <a:r>
              <a:rPr lang="en-US" dirty="0" smtClean="0"/>
              <a:t>           </a:t>
            </a:r>
            <a:r>
              <a:rPr lang="en-US" u="sng" dirty="0" smtClean="0"/>
              <a:t>4-year private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                      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How much does the average college student have in debt after 4 years of college?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 you pay the costs of college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418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smtClean="0"/>
              <a:t> </a:t>
            </a:r>
            <a:r>
              <a:rPr lang="en-US" sz="2400" b="1" smtClean="0"/>
              <a:t>STUDENT AND PARENT CONTRIBUTIONS – </a:t>
            </a:r>
            <a:r>
              <a:rPr lang="en-US" sz="2000" smtClean="0"/>
              <a:t>Expected Family Contribution (EFC).  This is determined from the FAFSA.</a:t>
            </a:r>
            <a:endParaRPr lang="en-US" sz="2400" smtClean="0"/>
          </a:p>
          <a:p>
            <a:pPr>
              <a:buFont typeface="Wingdings" pitchFamily="2" charset="2"/>
              <a:buChar char="§"/>
            </a:pPr>
            <a:r>
              <a:rPr lang="en-US" sz="2400" smtClean="0"/>
              <a:t> </a:t>
            </a:r>
            <a:r>
              <a:rPr lang="en-US" sz="2400" b="1" smtClean="0"/>
              <a:t>FINANCIAL AID – </a:t>
            </a:r>
            <a:r>
              <a:rPr lang="en-US" sz="2400" smtClean="0"/>
              <a:t>Includes Loans, Grants, and Work Study programs.  This will make up the difference between the Cost of Attendance of a college (COA) and the Expected Family Contribution (EFC).  Financial need (and financial aid)=COA-EFC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mtClean="0"/>
              <a:t>LOANS </a:t>
            </a:r>
            <a:r>
              <a:rPr lang="en-US" sz="2000" smtClean="0"/>
              <a:t>– Must be repaid by the student and/or parent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mtClean="0"/>
              <a:t>WORK STUDY – </a:t>
            </a:r>
            <a:r>
              <a:rPr lang="en-US" sz="2000" smtClean="0"/>
              <a:t>Students work on the college campus.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mtClean="0"/>
              <a:t>GRANTS – </a:t>
            </a:r>
            <a:r>
              <a:rPr lang="en-US" sz="2000" smtClean="0"/>
              <a:t>Called “gift aid”-not repaid</a:t>
            </a:r>
          </a:p>
          <a:p>
            <a:pPr>
              <a:buFont typeface="Wingdings" pitchFamily="2" charset="2"/>
              <a:buChar char="§"/>
            </a:pPr>
            <a:r>
              <a:rPr lang="en-US" sz="2400" smtClean="0"/>
              <a:t> </a:t>
            </a:r>
            <a:r>
              <a:rPr lang="en-US" sz="2400" b="1" smtClean="0"/>
              <a:t>SCHOLARSHIPS – </a:t>
            </a:r>
            <a:r>
              <a:rPr lang="en-US" sz="2000" smtClean="0"/>
              <a:t>Aid money that does not need to be repaid; given by colleges, local organizations, high schools, parents employers, companies</a:t>
            </a:r>
            <a:endParaRPr lang="en-US" sz="2400" smtClean="0"/>
          </a:p>
          <a:p>
            <a:pPr eaLnBrk="1" hangingPunct="1">
              <a:buFont typeface="Wingdings" pitchFamily="2" charset="2"/>
              <a:buChar char="§"/>
            </a:pPr>
            <a:endParaRPr lang="en-US" sz="2400" smtClean="0"/>
          </a:p>
        </p:txBody>
      </p:sp>
      <p:pic>
        <p:nvPicPr>
          <p:cNvPr id="14339" name="Picture 2" descr="H:\Guidance Stuff\Logos\xoxlogo[2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733800"/>
            <a:ext cx="1447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 you pay the costs of college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SCHOLARSHIPS 101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</a:rPr>
              <a:t>Look at my December Student Newsletter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>
                <a:solidFill>
                  <a:schemeClr val="tx1"/>
                </a:solidFill>
              </a:rPr>
              <a:t>In summary, here is where to find scholarships: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Counselor’s Office – in our scholarship folders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Parents’ employers or your employers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Clubs and social organizations you or your family are members of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Churches or religious institutions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Colleges you are considering – most automatically provide to you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Dollars for Scholars – Senior year around April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</a:rPr>
              <a:t>Internet searches: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  <a:hlinkClick r:id="rId2"/>
              </a:rPr>
              <a:t>www.fastweb.com</a:t>
            </a:r>
            <a:r>
              <a:rPr lang="en-US" sz="2000" smtClean="0">
                <a:solidFill>
                  <a:schemeClr val="tx1"/>
                </a:solidFill>
              </a:rPr>
              <a:t> and </a:t>
            </a:r>
            <a:r>
              <a:rPr lang="en-US" sz="2000" smtClean="0">
                <a:solidFill>
                  <a:schemeClr val="tx1"/>
                </a:solidFill>
                <a:hlinkClick r:id="rId3"/>
              </a:rPr>
              <a:t>www.guidancedirect.com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15363" name="Picture 2" descr="H:\Guidance Stuff\Logos\xoxlogo[2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105400"/>
            <a:ext cx="1447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Next steps: scholarship search</a:t>
            </a: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smtClean="0">
                <a:hlinkClick r:id="rId4"/>
              </a:rPr>
              <a:t>WWW.GUIDANCEDIRECT.COM</a:t>
            </a:r>
            <a:endParaRPr lang="en-US" sz="240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Guidance Direct has its own scholarship search engine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 Click on “Scholarship Search”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Click on “Advanced scholarship search” or “Quick Search” if you know the name of a scholarship you are looking for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For “Advanced scholarship search” complete information          (if looking for a very specific scholarship just                                  select that information alone)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“Template search” looks for specific NYS                                     scholarships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WATCH MY VIDEO</a:t>
            </a:r>
          </a:p>
        </p:txBody>
      </p:sp>
      <p:pic>
        <p:nvPicPr>
          <p:cNvPr id="3077" name="Picture 2" descr="H:\Guidance Stuff\Logos\xoxlogo[2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495800"/>
            <a:ext cx="1447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429000" y="5715000"/>
          <a:ext cx="962025" cy="485775"/>
        </p:xfrm>
        <a:graphic>
          <a:graphicData uri="http://schemas.openxmlformats.org/presentationml/2006/ole">
            <p:oleObj spid="_x0000_s3074" name="Package" r:id="rId6" imgW="96192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smtClean="0">
                <a:hlinkClick r:id="rId2"/>
              </a:rPr>
              <a:t>WWW.FASTWEB.COM</a:t>
            </a:r>
            <a:r>
              <a:rPr lang="en-US" sz="2400" smtClean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Click “Start your search”or “Login” if you have an account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Fill out information in Steps 1-3 to complete profile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/>
              <a:t>The more detailed the better the search results will be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/>
              <a:t>If you click “Help Us Help You”, you will get a lot of mail from colleges “phishing” for your $ in the form of tuition – consider NOT clicking this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/>
              <a:t>I would click “No thanks” to any pop ups from colleges – Again they are “phishing” for your $ in the form of tuition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/>
              <a:t>The last 2 bullets above and sharing your information is how they pay for the website (colleges will try to recruit you especially for profit colleges)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“Complete your profile” but don’t need 100%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“Manage scholarships” to review, apply, delete</a:t>
            </a:r>
          </a:p>
        </p:txBody>
      </p:sp>
      <p:pic>
        <p:nvPicPr>
          <p:cNvPr id="18434" name="Picture 2" descr="H:\Guidance Stuff\Logos\xoxlogo[2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257800"/>
            <a:ext cx="1447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Titl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50" y="450850"/>
            <a:ext cx="869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346</Words>
  <Application>Microsoft Office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Trek</vt:lpstr>
      <vt:lpstr>Package</vt:lpstr>
      <vt:lpstr>Slide 1</vt:lpstr>
      <vt:lpstr>Student survey</vt:lpstr>
      <vt:lpstr>How do you pay the costs of college</vt:lpstr>
      <vt:lpstr>How do you pay the costs of college</vt:lpstr>
      <vt:lpstr>Next steps: scholarship search</vt:lpstr>
      <vt:lpstr>Slide 6</vt:lpstr>
    </vt:vector>
  </TitlesOfParts>
  <Company>Oxford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CAREER CONNECTIONS  WWW.GUIDANCEDIRECT.COM  </dc:title>
  <dc:creator>OACS</dc:creator>
  <cp:lastModifiedBy>OACS</cp:lastModifiedBy>
  <cp:revision>30</cp:revision>
  <dcterms:created xsi:type="dcterms:W3CDTF">2011-11-18T20:03:28Z</dcterms:created>
  <dcterms:modified xsi:type="dcterms:W3CDTF">2012-01-17T21:35:41Z</dcterms:modified>
</cp:coreProperties>
</file>